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1" r:id="rId1"/>
  </p:sldMasterIdLst>
  <p:notesMasterIdLst>
    <p:notesMasterId r:id="rId66"/>
  </p:notesMasterIdLst>
  <p:sldIdLst>
    <p:sldId id="275" r:id="rId2"/>
    <p:sldId id="274" r:id="rId3"/>
    <p:sldId id="276" r:id="rId4"/>
    <p:sldId id="277" r:id="rId5"/>
    <p:sldId id="278" r:id="rId6"/>
    <p:sldId id="291" r:id="rId7"/>
    <p:sldId id="292" r:id="rId8"/>
    <p:sldId id="293" r:id="rId9"/>
    <p:sldId id="294" r:id="rId10"/>
    <p:sldId id="295" r:id="rId11"/>
    <p:sldId id="415" r:id="rId12"/>
    <p:sldId id="416" r:id="rId13"/>
    <p:sldId id="279" r:id="rId14"/>
    <p:sldId id="403" r:id="rId15"/>
    <p:sldId id="428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281" r:id="rId38"/>
    <p:sldId id="411" r:id="rId39"/>
    <p:sldId id="412" r:id="rId40"/>
    <p:sldId id="413" r:id="rId41"/>
    <p:sldId id="414" r:id="rId42"/>
    <p:sldId id="286" r:id="rId43"/>
    <p:sldId id="287" r:id="rId44"/>
    <p:sldId id="288" r:id="rId45"/>
    <p:sldId id="289" r:id="rId46"/>
    <p:sldId id="419" r:id="rId47"/>
    <p:sldId id="420" r:id="rId48"/>
    <p:sldId id="421" r:id="rId49"/>
    <p:sldId id="422" r:id="rId50"/>
    <p:sldId id="423" r:id="rId51"/>
    <p:sldId id="300" r:id="rId52"/>
    <p:sldId id="301" r:id="rId53"/>
    <p:sldId id="302" r:id="rId54"/>
    <p:sldId id="303" r:id="rId55"/>
    <p:sldId id="424" r:id="rId56"/>
    <p:sldId id="425" r:id="rId57"/>
    <p:sldId id="426" r:id="rId58"/>
    <p:sldId id="427" r:id="rId59"/>
    <p:sldId id="280" r:id="rId60"/>
    <p:sldId id="304" r:id="rId61"/>
    <p:sldId id="305" r:id="rId62"/>
    <p:sldId id="306" r:id="rId63"/>
    <p:sldId id="307" r:id="rId64"/>
    <p:sldId id="308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42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8" name="Google Shape;21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623f5e655b_0_3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7" name="Google Shape;2267;g3623f5e655b_0_3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3623f5e655b_0_3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3" name="Google Shape;2273;g3623f5e655b_0_3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3623f5e655b_0_3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4" name="Google Shape;2284;g3623f5e655b_0_3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5" name="Google Shape;213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2" name="Google Shape;214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3623f5e655b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1" name="Google Shape;2001;g3623f5e655b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3623f5e655b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0" name="Google Shape;2010;g3623f5e655b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3623f5e655b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8" name="Google Shape;2018;g3623f5e655b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3623f5e655b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6" name="Google Shape;2026;g3623f5e655b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623f5e655b_0_7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4" name="Google Shape;2034;g3623f5e655b_0_7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https://webhook.site/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3623f5e655b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1" name="Google Shape;2041;g3623f5e655b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3623f5e655b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9" name="Google Shape;2049;g3623f5e655b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3623f5e655b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5" name="Google Shape;2055;g3623f5e655b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623f5e655b_0_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2" name="Google Shape;2062;g3623f5e655b_0_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3623f5e655b_0_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9" name="Google Shape;2069;g3623f5e655b_0_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7" name="Google Shape;20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3" name="Google Shape;208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1" name="Google Shape;20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7" name="Google Shape;20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3623f5e655b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5" name="Google Shape;2105;g3623f5e655b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4" name="Google Shape;211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3623f5e655b_0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3" name="Google Shape;2113;g3623f5e655b_0_2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3623f5e655b_0_2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0" name="Google Shape;2120;g3623f5e655b_0_2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623f5e655b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8" name="Google Shape;2128;g3623f5e655b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3623f5e655b_0_2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4" name="Google Shape;2134;g3623f5e655b_0_2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3623f5e655b_0_4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2" name="Google Shape;2142;g3623f5e655b_0_4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3623f5e655b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0" name="Google Shape;2150;g3623f5e655b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3623f5e655b_0_2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7" name="Google Shape;2157;g3623f5e655b_0_2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362b94ab6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4" name="Google Shape;2164;g362b94ab6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36245d0291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36245d0291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36245d029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36245d029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1" name="Google Shape;212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3623f5e655b_0_2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9" name="Google Shape;2189;g3623f5e655b_0_2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3623f5e655b_0_2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6" name="Google Shape;2196;g3623f5e655b_0_2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3623f5e655b_0_2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7" name="Google Shape;2207;g3623f5e655b_0_2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3623f5e655b_0_2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4" name="Google Shape;2214;g3623f5e655b_0_2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3623f5e655b_0_2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0" name="Google Shape;2220;g3623f5e655b_0_2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6245d029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7" name="Google Shape;2307;g36245d029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36245d029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36245d029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36245d029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36245d029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3695c5224c6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" name="Google Shape;2042;g3695c5224c6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3695c5224c6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0" name="Google Shape;2050;g3695c5224c6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8" name="Google Shape;21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695c5224c6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695c5224c6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695c5224c6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3695c5224c6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695c5224c6_0_8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695c5224c6_0_8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3695c5224c6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3695c5224c6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3695c5224c6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3695c5224c6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695c5224c6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3695c5224c6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3695c5224c6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3695c5224c6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3695c5224c6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3695c5224c6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9" name="Google Shape;144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0" name="Google Shape;1640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3623f5e655b_0_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3" name="Google Shape;2233;g3623f5e655b_0_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6" name="Google Shape;165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4" name="Google Shape;167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3623f5e655b_0_3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7" name="Google Shape;2247;g3623f5e655b_0_3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623f5e655b_0_38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3" name="Google Shape;2253;g3623f5e655b_0_38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3623f5e655b_0_38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0" name="Google Shape;2260;g3623f5e655b_0_38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71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80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://jsonschema.ne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jsonschema.net/" TargetMode="External"/><Relationship Id="rId5" Type="http://schemas.openxmlformats.org/officeDocument/2006/relationships/hyperlink" Target="https://jsonlint.com/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9a6WqpRkCVIKEp5T0TtTgAeEypMj-nhD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oppscotch.io/" TargetMode="Externa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s.make.com/htt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v2T-eGDz2mmQbKNjfGcphyjkVbiGKVq3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make.com/gatewa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5K0u2rSVPLh8cOQ0kL6GfmkuLO5VFwDE/view?usp=drive_link" TargetMode="Externa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PnzRlXDDD7_snlA_OnUc86AjVD6f4Mdr/view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sdwW5yB-ub1N1DaNGdTE7_npSLsRTMx6/view?usp=drive_link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hyperlink" Target="http://drive.google.com/file/d/19MgArS2vcJMzAgxyy10Z4Y6AWL2xHTP-/view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ZEk2vYwA6LrTfxCBrkgAshLOjZG4VpeKNlJm8Tq0o8/edit?usp=drive_lin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ajKK2L-wdgFi2LuMPVzIHRreECUQORDqOmNaiIhe-ZM/edit?usp=drive_link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ghbPFgcky-_VMgx0wSYWS6rYlrM-4vH/view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2J1KifBic8RiNEX8jXZA_xhzijNS_iwZ/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oppscotch.io/" TargetMode="Externa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rRrc_lZu1Gd9Fg7ahdvdFDRekgCes6Uu/view?usp=drive_link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file/d/10i1PrTt7WAe1ePGeIfoxtu3yV0UELwl6/view?usp=drive_link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huy1_xP857gNwUr2QiUA_s3SktcD4rcv/view?usp=drive_link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9FbEZC1VUUiez7dHzzlROejf6Y1k3fb1/view?usp=drive_link" TargetMode="Externa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lin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sonschema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06"/>
          <p:cNvSpPr txBox="1">
            <a:spLocks noGrp="1"/>
          </p:cNvSpPr>
          <p:nvPr>
            <p:ph type="title" idx="4294967295"/>
          </p:nvPr>
        </p:nvSpPr>
        <p:spPr>
          <a:xfrm>
            <a:off x="3059250" y="1778250"/>
            <a:ext cx="3025500" cy="574252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Webhook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 listado de tareas</a:t>
            </a:r>
            <a:endParaRPr b="1"/>
          </a:p>
        </p:txBody>
      </p:sp>
      <p:sp>
        <p:nvSpPr>
          <p:cNvPr id="2270" name="Google Shape;2270;p12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tareas</a:t>
            </a:r>
            <a:r>
              <a:rPr lang="es" sz="1395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"id": </a:t>
            </a:r>
            <a:r>
              <a:rPr lang="es" sz="1395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"titulo":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"Revisión de campañas actuales"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"descripcion":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"Analizar el rendimiento de las campañas activas…"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"estado":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"pendiente"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"fecha_limite":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"2025-05-10"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"sugerencia":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"Exportar informes desde Meta Business Suite .."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"id": </a:t>
            </a:r>
            <a:r>
              <a:rPr lang="es" sz="1395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"titulo":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"Propuesta de mejoras en campañas"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"descripcion":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"Sugerir ajustes para mejorar el alcance y .."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"estado":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"pendiente"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"fecha_limite":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"2025-05-12"</a:t>
            </a: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"sugerencia": </a:t>
            </a:r>
            <a:r>
              <a:rPr lang="es" sz="1395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"Identificar los anuncios con mejor rendimiento y …"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" sz="1395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95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128"/>
          <p:cNvSpPr txBox="1">
            <a:spLocks noGrp="1"/>
          </p:cNvSpPr>
          <p:nvPr>
            <p:ph type="title"/>
          </p:nvPr>
        </p:nvSpPr>
        <p:spPr>
          <a:xfrm>
            <a:off x="255525" y="361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Parse JSON</a:t>
            </a:r>
            <a:endParaRPr b="1"/>
          </a:p>
        </p:txBody>
      </p:sp>
      <p:sp>
        <p:nvSpPr>
          <p:cNvPr id="2276" name="Google Shape;2276;p128"/>
          <p:cNvSpPr txBox="1"/>
          <p:nvPr/>
        </p:nvSpPr>
        <p:spPr>
          <a:xfrm>
            <a:off x="5397625" y="4291000"/>
            <a:ext cx="3284100" cy="6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400" b="0" i="0" u="sng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Validar formato JSON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400" b="0" i="0" u="sng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Generar el esquema para “Parse JSON”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128"/>
          <p:cNvSpPr/>
          <p:nvPr/>
        </p:nvSpPr>
        <p:spPr>
          <a:xfrm>
            <a:off x="6881100" y="2514775"/>
            <a:ext cx="798600" cy="29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8" name="Google Shape;2278;p128"/>
          <p:cNvSpPr/>
          <p:nvPr/>
        </p:nvSpPr>
        <p:spPr>
          <a:xfrm>
            <a:off x="754675" y="1831075"/>
            <a:ext cx="2208300" cy="166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…{ "id": 1, "titulo": "Revisión de campañas actuales", "fecha_limite": "2025-05-10", }, { "id": 2, "titulo": "Propuesta de mejoras en campañas", "estad"fecha_limite": "2025-05-12", },...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9" name="Google Shape;2279;p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5200" y="1496575"/>
            <a:ext cx="2278600" cy="23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0" name="Google Shape;2280;p128"/>
          <p:cNvCxnSpPr>
            <a:stCxn id="2278" idx="3"/>
            <a:endCxn id="2279" idx="1"/>
          </p:cNvCxnSpPr>
          <p:nvPr/>
        </p:nvCxnSpPr>
        <p:spPr>
          <a:xfrm>
            <a:off x="2962975" y="2663275"/>
            <a:ext cx="682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1" name="Google Shape;2281;p128"/>
          <p:cNvCxnSpPr>
            <a:stCxn id="2279" idx="3"/>
            <a:endCxn id="2277" idx="1"/>
          </p:cNvCxnSpPr>
          <p:nvPr/>
        </p:nvCxnSpPr>
        <p:spPr>
          <a:xfrm>
            <a:off x="5923800" y="2663275"/>
            <a:ext cx="957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29"/>
          <p:cNvSpPr txBox="1">
            <a:spLocks noGrp="1"/>
          </p:cNvSpPr>
          <p:nvPr>
            <p:ph type="title"/>
          </p:nvPr>
        </p:nvSpPr>
        <p:spPr>
          <a:xfrm>
            <a:off x="255525" y="147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Parse JSON</a:t>
            </a:r>
            <a:endParaRPr b="1"/>
          </a:p>
        </p:txBody>
      </p:sp>
      <p:pic>
        <p:nvPicPr>
          <p:cNvPr id="2287" name="Google Shape;2287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150" y="2670375"/>
            <a:ext cx="5080925" cy="23447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2380" y="93950"/>
            <a:ext cx="4506071" cy="2696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89" name="Google Shape;2289;p129"/>
          <p:cNvSpPr txBox="1"/>
          <p:nvPr/>
        </p:nvSpPr>
        <p:spPr>
          <a:xfrm>
            <a:off x="5397625" y="4291000"/>
            <a:ext cx="3284100" cy="648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400" b="0" i="0" u="sng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Validar formato JSON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400" b="0" i="0" u="sng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Generar el esquema para “Parse JSON”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29"/>
          <p:cNvSpPr/>
          <p:nvPr/>
        </p:nvSpPr>
        <p:spPr>
          <a:xfrm>
            <a:off x="3445475" y="2146750"/>
            <a:ext cx="798600" cy="29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129"/>
          <p:cNvSpPr/>
          <p:nvPr/>
        </p:nvSpPr>
        <p:spPr>
          <a:xfrm>
            <a:off x="215825" y="809800"/>
            <a:ext cx="4845300" cy="68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{ "id": 1, "titulo": "Revisión de campañas actuales", "fecha_limite": "2025-05-10", }, { "id": 2, "titulo": "Propuesta de mejoras en campañas", "estad"fecha_limite": "2025-05-12", },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1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 b="1"/>
              <a:t>Enviar datos</a:t>
            </a:r>
            <a:endParaRPr sz="2500" b="1"/>
          </a:p>
        </p:txBody>
      </p:sp>
      <p:pic>
        <p:nvPicPr>
          <p:cNvPr id="2138" name="Google Shape;2138;p110" title="Wbehook con parametros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863" y="707450"/>
            <a:ext cx="767627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10"/>
          <p:cNvSpPr txBox="1"/>
          <p:nvPr/>
        </p:nvSpPr>
        <p:spPr>
          <a:xfrm>
            <a:off x="311700" y="461010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lang="e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Hoppscotch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4" name="Google Shape;214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2206"/>
            <a:ext cx="9144002" cy="2073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675" y="2392800"/>
            <a:ext cx="8105401" cy="21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2786A-EA47-E83F-EECF-523E2E63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HTTP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E21E06-44D7-E3D9-EBE7-313A286F1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4797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API</a:t>
            </a:r>
            <a:endParaRPr b="1"/>
          </a:p>
        </p:txBody>
      </p:sp>
      <p:sp>
        <p:nvSpPr>
          <p:cNvPr id="2004" name="Google Shape;2004;p92"/>
          <p:cNvSpPr txBox="1">
            <a:spLocks noGrp="1"/>
          </p:cNvSpPr>
          <p:nvPr>
            <p:ph type="body" idx="1"/>
          </p:nvPr>
        </p:nvSpPr>
        <p:spPr>
          <a:xfrm>
            <a:off x="311700" y="990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Comunicación entre las aplicaciones de </a:t>
            </a:r>
            <a:r>
              <a:rPr lang="es" i="1"/>
              <a:t>software</a:t>
            </a:r>
            <a:r>
              <a:rPr lang="es"/>
              <a:t>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HTTP conecta aplicaciones mediante las APIs.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	Cada aplicación tiene diferente API.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Make llama a las API de terceros (otras apps) a través de HTTP.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05" name="Google Shape;2005;p92"/>
          <p:cNvPicPr preferRelativeResize="0"/>
          <p:nvPr/>
        </p:nvPicPr>
        <p:blipFill rotWithShape="1">
          <a:blip r:embed="rId3">
            <a:alphaModFix/>
          </a:blip>
          <a:srcRect l="2579" t="11715" r="59484"/>
          <a:stretch/>
        </p:blipFill>
        <p:spPr>
          <a:xfrm>
            <a:off x="7321475" y="286725"/>
            <a:ext cx="1510833" cy="10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768" y="2571747"/>
            <a:ext cx="2897632" cy="22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4388" y="2571742"/>
            <a:ext cx="3179275" cy="225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Endpoint</a:t>
            </a:r>
            <a:endParaRPr b="1"/>
          </a:p>
        </p:txBody>
      </p:sp>
      <p:sp>
        <p:nvSpPr>
          <p:cNvPr id="2013" name="Google Shape;2013;p9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Cada API contiene recursos que permiten a una aplicación compartir datos con otras.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Cada módulo representa un </a:t>
            </a:r>
            <a:r>
              <a:rPr lang="es" i="1"/>
              <a:t>endpoint </a:t>
            </a:r>
            <a:r>
              <a:rPr lang="es"/>
              <a:t>diferente.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API </a:t>
            </a:r>
            <a:r>
              <a:rPr lang="es" i="1"/>
              <a:t>endpoints</a:t>
            </a:r>
            <a:r>
              <a:rPr lang="es"/>
              <a:t>: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search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create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getByDataFilter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batchGet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update</a:t>
            </a:r>
            <a:endParaRPr/>
          </a:p>
        </p:txBody>
      </p:sp>
      <p:pic>
        <p:nvPicPr>
          <p:cNvPr id="2014" name="Google Shape;2014;p93"/>
          <p:cNvPicPr preferRelativeResize="0"/>
          <p:nvPr/>
        </p:nvPicPr>
        <p:blipFill rotWithShape="1">
          <a:blip r:embed="rId3">
            <a:alphaModFix/>
          </a:blip>
          <a:srcRect b="11940"/>
          <a:stretch/>
        </p:blipFill>
        <p:spPr>
          <a:xfrm>
            <a:off x="5443300" y="2435375"/>
            <a:ext cx="2601450" cy="24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93"/>
          <p:cNvSpPr txBox="1"/>
          <p:nvPr/>
        </p:nvSpPr>
        <p:spPr>
          <a:xfrm>
            <a:off x="5443300" y="2112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API: Google Sheets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HTTP</a:t>
            </a:r>
            <a:endParaRPr b="1"/>
          </a:p>
        </p:txBody>
      </p:sp>
      <p:sp>
        <p:nvSpPr>
          <p:cNvPr id="2021" name="Google Shape;2021;p9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6729600" cy="3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Al igual que con el módulo Webhook, con HTTP podemos conectar herramientas sin integración nativa en Make.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 b="1"/>
              <a:t>Utilidad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💡 Conectar con APIs que no tienen módulo en Make (ejemplo: una API privada de una empresa).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💡 Enviar datos personalizados en formato JSON, XML, formulario, etc.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Consultar información externa (por ejemplo, buscar datos del clima en una API pública).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💡 Enviar </a:t>
            </a:r>
            <a:r>
              <a:rPr lang="es" i="1"/>
              <a:t>webhooks </a:t>
            </a:r>
            <a:r>
              <a:rPr lang="es"/>
              <a:t>hacia otros sistemas (no solo recibirlos).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💡 Manejar autenticaciones específicas como Token Bearer, Basic Auth, API Keys.</a:t>
            </a:r>
            <a:endParaRPr/>
          </a:p>
        </p:txBody>
      </p:sp>
      <p:pic>
        <p:nvPicPr>
          <p:cNvPr id="2022" name="Google Shape;2022;p94"/>
          <p:cNvPicPr preferRelativeResize="0"/>
          <p:nvPr/>
        </p:nvPicPr>
        <p:blipFill rotWithShape="1">
          <a:blip r:embed="rId3">
            <a:alphaModFix/>
          </a:blip>
          <a:srcRect l="1495" t="12341" r="63470" b="44295"/>
          <a:stretch/>
        </p:blipFill>
        <p:spPr>
          <a:xfrm>
            <a:off x="7209675" y="1752100"/>
            <a:ext cx="1547000" cy="194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94"/>
          <p:cNvSpPr txBox="1"/>
          <p:nvPr/>
        </p:nvSpPr>
        <p:spPr>
          <a:xfrm>
            <a:off x="311700" y="449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lang="e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Documentación oficial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29" name="Google Shape;202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30" name="Google Shape;203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0" y="269475"/>
            <a:ext cx="4828750" cy="46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95"/>
          <p:cNvPicPr preferRelativeResize="0"/>
          <p:nvPr/>
        </p:nvPicPr>
        <p:blipFill rotWithShape="1">
          <a:blip r:embed="rId4">
            <a:alphaModFix/>
          </a:blip>
          <a:srcRect t="3232"/>
          <a:stretch/>
        </p:blipFill>
        <p:spPr>
          <a:xfrm>
            <a:off x="4744775" y="762875"/>
            <a:ext cx="4459449" cy="41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Webhook</a:t>
            </a:r>
            <a:endParaRPr b="1"/>
          </a:p>
        </p:txBody>
      </p:sp>
      <p:sp>
        <p:nvSpPr>
          <p:cNvPr id="2103" name="Google Shape;2103;p105"/>
          <p:cNvSpPr txBox="1">
            <a:spLocks noGrp="1"/>
          </p:cNvSpPr>
          <p:nvPr>
            <p:ph type="body" idx="1"/>
          </p:nvPr>
        </p:nvSpPr>
        <p:spPr>
          <a:xfrm>
            <a:off x="311713" y="1017725"/>
            <a:ext cx="4313100" cy="4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Es un “escuchador” que permite enviar y recibir datos desde una </a:t>
            </a:r>
            <a:r>
              <a:rPr lang="es" i="1"/>
              <a:t>app </a:t>
            </a:r>
            <a:r>
              <a:rPr lang="es"/>
              <a:t>externa (normalmente en formato JSON) en tiempo real.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Permite que un escenario se dispare cuando un sistema externo envía información a Make a través de una URL específica. </a:t>
            </a:r>
            <a:endParaRPr/>
          </a:p>
        </p:txBody>
      </p:sp>
      <p:pic>
        <p:nvPicPr>
          <p:cNvPr id="2104" name="Google Shape;2104;p105"/>
          <p:cNvPicPr preferRelativeResize="0"/>
          <p:nvPr/>
        </p:nvPicPr>
        <p:blipFill rotWithShape="1">
          <a:blip r:embed="rId3">
            <a:alphaModFix/>
          </a:blip>
          <a:srcRect t="7288" b="15011"/>
          <a:stretch/>
        </p:blipFill>
        <p:spPr>
          <a:xfrm>
            <a:off x="277238" y="3787525"/>
            <a:ext cx="4382025" cy="11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4798" y="883108"/>
            <a:ext cx="4312951" cy="3673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HTTP</a:t>
            </a:r>
            <a:endParaRPr b="1"/>
          </a:p>
        </p:txBody>
      </p:sp>
      <p:sp>
        <p:nvSpPr>
          <p:cNvPr id="2037" name="Google Shape;2037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El módulo HTTP permite enviar solicitudes manuales (como GET, POST, PUT, DELETE) a cualquier servicio o API que acepte conexiones </a:t>
            </a:r>
            <a:r>
              <a:rPr lang="es" i="1"/>
              <a:t>web</a:t>
            </a:r>
            <a:r>
              <a:rPr lang="es"/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GET: Pedir información (ej.: leer datos).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POST: Enviar datos (ej.: registrar un usuario).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PUT: Actualizar datos existentes.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DELETE: Eliminar datos.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 b="1"/>
              <a:t>Tip DEV: </a:t>
            </a:r>
            <a:r>
              <a:rPr lang="es"/>
              <a:t>Para más flexibilidad podes usar </a:t>
            </a:r>
            <a:r>
              <a:rPr lang="es" i="1"/>
              <a:t>webhooks </a:t>
            </a:r>
            <a:r>
              <a:rPr lang="es"/>
              <a:t>personalizados,</a:t>
            </a:r>
            <a:r>
              <a:rPr lang="es" i="1"/>
              <a:t> store modules</a:t>
            </a:r>
            <a:r>
              <a:rPr lang="es"/>
              <a:t> para guardar variables globales o incluso funciones en JavaScript (con el módulo “Code”)</a:t>
            </a:r>
            <a:endParaRPr/>
          </a:p>
        </p:txBody>
      </p:sp>
      <p:pic>
        <p:nvPicPr>
          <p:cNvPr id="2038" name="Google Shape;203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3825" y="327211"/>
            <a:ext cx="4415900" cy="44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44" name="Google Shape;2044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45" name="Google Shape;204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50" y="269475"/>
            <a:ext cx="4828750" cy="46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97"/>
          <p:cNvPicPr preferRelativeResize="0"/>
          <p:nvPr/>
        </p:nvPicPr>
        <p:blipFill rotWithShape="1">
          <a:blip r:embed="rId4">
            <a:alphaModFix/>
          </a:blip>
          <a:srcRect t="3232"/>
          <a:stretch/>
        </p:blipFill>
        <p:spPr>
          <a:xfrm>
            <a:off x="4744775" y="762875"/>
            <a:ext cx="4459449" cy="41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8"/>
          <p:cNvSpPr txBox="1">
            <a:spLocks noGrp="1"/>
          </p:cNvSpPr>
          <p:nvPr>
            <p:ph type="title"/>
          </p:nvPr>
        </p:nvSpPr>
        <p:spPr>
          <a:xfrm>
            <a:off x="699950" y="445025"/>
            <a:ext cx="774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HTTP</a:t>
            </a:r>
            <a:endParaRPr b="1"/>
          </a:p>
        </p:txBody>
      </p:sp>
      <p:pic>
        <p:nvPicPr>
          <p:cNvPr id="2052" name="Google Shape;2052;p98" title="HTTP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958" y="1017725"/>
            <a:ext cx="7744093" cy="387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6" y="0"/>
            <a:ext cx="802718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4600" y="2478725"/>
            <a:ext cx="3095479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99"/>
          <p:cNvSpPr txBox="1"/>
          <p:nvPr/>
        </p:nvSpPr>
        <p:spPr>
          <a:xfrm>
            <a:off x="0" y="0"/>
            <a:ext cx="811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65" name="Google Shape;2065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66" name="Google Shape;2066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85" y="0"/>
            <a:ext cx="90652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72" name="Google Shape;2072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73" name="Google Shape;2073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0" y="99000"/>
            <a:ext cx="8872250" cy="284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0611" y="2700325"/>
            <a:ext cx="7611688" cy="23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2"/>
          <p:cNvSpPr txBox="1">
            <a:spLocks noGrp="1"/>
          </p:cNvSpPr>
          <p:nvPr>
            <p:ph type="title" idx="4294967295"/>
          </p:nvPr>
        </p:nvSpPr>
        <p:spPr>
          <a:xfrm>
            <a:off x="3656850" y="2062050"/>
            <a:ext cx="1830300" cy="626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Ejemplo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86" name="Google Shape;2086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087" name="Google Shape;208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0950" y="1563750"/>
            <a:ext cx="6048725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03"/>
          <p:cNvPicPr preferRelativeResize="0"/>
          <p:nvPr/>
        </p:nvPicPr>
        <p:blipFill rotWithShape="1">
          <a:blip r:embed="rId4">
            <a:alphaModFix/>
          </a:blip>
          <a:srcRect b="11940"/>
          <a:stretch/>
        </p:blipFill>
        <p:spPr>
          <a:xfrm>
            <a:off x="197025" y="123750"/>
            <a:ext cx="3141475" cy="29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3" name="Google Shape;2093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175" y="113275"/>
            <a:ext cx="4833025" cy="35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5625" y="2472825"/>
            <a:ext cx="7431075" cy="25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25" y="177375"/>
            <a:ext cx="7704150" cy="3572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105"/>
          <p:cNvGrpSpPr/>
          <p:nvPr/>
        </p:nvGrpSpPr>
        <p:grpSpPr>
          <a:xfrm>
            <a:off x="429575" y="3239250"/>
            <a:ext cx="5191824" cy="1848699"/>
            <a:chOff x="1349587" y="2571740"/>
            <a:chExt cx="5547413" cy="2179556"/>
          </a:xfrm>
        </p:grpSpPr>
        <p:pic>
          <p:nvPicPr>
            <p:cNvPr id="2101" name="Google Shape;2101;p105"/>
            <p:cNvPicPr preferRelativeResize="0"/>
            <p:nvPr/>
          </p:nvPicPr>
          <p:blipFill rotWithShape="1">
            <a:blip r:embed="rId4">
              <a:alphaModFix/>
            </a:blip>
            <a:srcRect r="27577" b="21789"/>
            <a:stretch/>
          </p:blipFill>
          <p:spPr>
            <a:xfrm>
              <a:off x="1349590" y="2571740"/>
              <a:ext cx="5381585" cy="197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105"/>
            <p:cNvPicPr preferRelativeResize="0"/>
            <p:nvPr/>
          </p:nvPicPr>
          <p:blipFill rotWithShape="1">
            <a:blip r:embed="rId4">
              <a:alphaModFix/>
            </a:blip>
            <a:srcRect t="51552" r="25345"/>
            <a:stretch/>
          </p:blipFill>
          <p:spPr>
            <a:xfrm>
              <a:off x="1349587" y="3527558"/>
              <a:ext cx="5547413" cy="12237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Webhook</a:t>
            </a:r>
            <a:endParaRPr b="1"/>
          </a:p>
        </p:txBody>
      </p:sp>
      <p:sp>
        <p:nvSpPr>
          <p:cNvPr id="2117" name="Google Shape;2117;p107"/>
          <p:cNvSpPr txBox="1">
            <a:spLocks noGrp="1"/>
          </p:cNvSpPr>
          <p:nvPr>
            <p:ph type="body" idx="1"/>
          </p:nvPr>
        </p:nvSpPr>
        <p:spPr>
          <a:xfrm>
            <a:off x="311700" y="967625"/>
            <a:ext cx="6546300" cy="4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Con un módulo “Custom Webhook”, Make genera una URL especial (pública) que otras aplicaciones pueden usar para enviarle datos (por ejemplo: https://hook.us1.make.com/abc123…).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Esta URL es donde otros sistemas (como Stripe, Typeform, WooCommerce, etc.) pueden enviar peticiones HTTP POST.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Headers (ej. tipo de contenido, autenticación, etc.)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Body (normalmente JSON con los datos del evento)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Query parameters (si hay datos añadidos en la URL)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El primer dato que recibe el Webhook define el formato de la estructura (esquema) de los datos para poder usarlos en adelante.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🔗 </a:t>
            </a:r>
            <a:r>
              <a:rPr lang="es" u="sng">
                <a:solidFill>
                  <a:schemeClr val="hlink"/>
                </a:solidFill>
                <a:hlinkClick r:id="rId3"/>
              </a:rPr>
              <a:t>Documentación oficial Make Webhook</a:t>
            </a:r>
            <a:endParaRPr/>
          </a:p>
        </p:txBody>
      </p:sp>
      <p:pic>
        <p:nvPicPr>
          <p:cNvPr id="2118" name="Google Shape;2118;p107"/>
          <p:cNvPicPr preferRelativeResize="0"/>
          <p:nvPr/>
        </p:nvPicPr>
        <p:blipFill rotWithShape="1">
          <a:blip r:embed="rId4">
            <a:alphaModFix/>
          </a:blip>
          <a:srcRect l="3408" t="21135" r="74012" b="12791"/>
          <a:stretch/>
        </p:blipFill>
        <p:spPr>
          <a:xfrm>
            <a:off x="6858000" y="1428750"/>
            <a:ext cx="20645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106"/>
          <p:cNvSpPr txBox="1">
            <a:spLocks noGrp="1"/>
          </p:cNvSpPr>
          <p:nvPr>
            <p:ph type="title" idx="4294967295"/>
          </p:nvPr>
        </p:nvSpPr>
        <p:spPr>
          <a:xfrm>
            <a:off x="1157617" y="3471588"/>
            <a:ext cx="23307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Tools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Tools</a:t>
            </a:r>
            <a:endParaRPr b="1"/>
          </a:p>
        </p:txBody>
      </p:sp>
      <p:sp>
        <p:nvSpPr>
          <p:cNvPr id="2116" name="Google Shape;2116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Las herramientas las podemos encontrar bajo del escenario, se divide en tres.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highlight>
                  <a:srgbClr val="B4A7D6"/>
                </a:highlight>
              </a:rPr>
              <a:t>Tools: </a:t>
            </a:r>
            <a:r>
              <a:rPr lang="es"/>
              <a:t>Realizar cálculos de grupo, manipular variables, poner en pausa la ejecución 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del escenario durante un periodo de tiempo.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>
                <a:highlight>
                  <a:srgbClr val="B6D7A8"/>
                </a:highlight>
              </a:rPr>
              <a:t>Flow control: </a:t>
            </a:r>
            <a:r>
              <a:rPr lang="es"/>
              <a:t>Uno de los módulos de flujo que más se utiliza es el </a:t>
            </a:r>
            <a:r>
              <a:rPr lang="es" i="1"/>
              <a:t>router</a:t>
            </a:r>
            <a:r>
              <a:rPr lang="es"/>
              <a:t>, que bifurca la ejecución para que pueda ir por diferentes caminos.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>
                <a:highlight>
                  <a:srgbClr val="EA9999"/>
                </a:highlight>
              </a:rPr>
              <a:t>Text parser: </a:t>
            </a:r>
            <a:r>
              <a:rPr lang="es"/>
              <a:t>Podremos formatear un tipo de texto a otro. Por ejemplo pasar de HTML a texto plano (prox clase). También analizar texto para hacer </a:t>
            </a:r>
            <a:r>
              <a:rPr lang="es" i="1"/>
              <a:t>match </a:t>
            </a:r>
            <a:r>
              <a:rPr lang="es"/>
              <a:t>con algún patrón.</a:t>
            </a:r>
            <a:endParaRPr/>
          </a:p>
        </p:txBody>
      </p:sp>
      <p:pic>
        <p:nvPicPr>
          <p:cNvPr id="2117" name="Google Shape;2117;p107" title="tools-de-make-integroma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238" y="445025"/>
            <a:ext cx="1590675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23" name="Google Shape;2123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24" name="Google Shape;212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343963"/>
            <a:ext cx="4191000" cy="42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650" y="749075"/>
            <a:ext cx="3785650" cy="41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81063"/>
            <a:ext cx="8520599" cy="266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09"/>
          <p:cNvSpPr txBox="1">
            <a:spLocks noGrp="1"/>
          </p:cNvSpPr>
          <p:nvPr>
            <p:ph type="title"/>
          </p:nvPr>
        </p:nvSpPr>
        <p:spPr>
          <a:xfrm>
            <a:off x="311700" y="435050"/>
            <a:ext cx="360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D9D2E9"/>
                </a:highlight>
              </a:rPr>
              <a:t>Incremento + 1</a:t>
            </a:r>
            <a:endParaRPr b="1">
              <a:highlight>
                <a:srgbClr val="D9D2E9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37" name="Google Shape;2137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6651" y="388550"/>
            <a:ext cx="6763374" cy="43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0"/>
          <p:cNvSpPr txBox="1">
            <a:spLocks noGrp="1"/>
          </p:cNvSpPr>
          <p:nvPr>
            <p:ph type="title"/>
          </p:nvPr>
        </p:nvSpPr>
        <p:spPr>
          <a:xfrm>
            <a:off x="311700" y="435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D9D2E9"/>
                </a:highlight>
              </a:rPr>
              <a:t>Switch</a:t>
            </a:r>
            <a:endParaRPr b="1">
              <a:highlight>
                <a:srgbClr val="D9D2E9"/>
              </a:highlight>
            </a:endParaRPr>
          </a:p>
        </p:txBody>
      </p:sp>
      <p:sp>
        <p:nvSpPr>
          <p:cNvPr id="2139" name="Google Shape;2139;p110"/>
          <p:cNvSpPr/>
          <p:nvPr/>
        </p:nvSpPr>
        <p:spPr>
          <a:xfrm>
            <a:off x="2025000" y="475550"/>
            <a:ext cx="2441700" cy="4641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1"/>
          <p:cNvSpPr txBox="1">
            <a:spLocks noGrp="1"/>
          </p:cNvSpPr>
          <p:nvPr>
            <p:ph type="title" idx="4294967295"/>
          </p:nvPr>
        </p:nvSpPr>
        <p:spPr>
          <a:xfrm>
            <a:off x="1065650" y="3430025"/>
            <a:ext cx="23307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"/>
              <a:t>Flow control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Repetidor</a:t>
            </a:r>
            <a:endParaRPr b="1">
              <a:highlight>
                <a:srgbClr val="B6D7A8"/>
              </a:highlight>
            </a:endParaRPr>
          </a:p>
        </p:txBody>
      </p:sp>
      <p:sp>
        <p:nvSpPr>
          <p:cNvPr id="2153" name="Google Shape;2153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🔂 Ejecuta un mismo módulo o conjunto de módulos varias veces de manera automática.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" sz="1600" b="1"/>
              <a:t>Ejemplos</a:t>
            </a:r>
            <a:endParaRPr sz="16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Enviar 5 correos de seguimiento sin duplicar el módulo manualmente.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Crear un escenario que envíe 3 recordatorios de seguimiento (uno cada día) después de una compra.</a:t>
            </a:r>
            <a:endParaRPr sz="1600"/>
          </a:p>
        </p:txBody>
      </p:sp>
      <p:pic>
        <p:nvPicPr>
          <p:cNvPr id="2154" name="Google Shape;2154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4375" y="2623425"/>
            <a:ext cx="3921274" cy="20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Iterador</a:t>
            </a:r>
            <a:endParaRPr b="1">
              <a:highlight>
                <a:srgbClr val="B6D7A8"/>
              </a:highlight>
            </a:endParaRPr>
          </a:p>
        </p:txBody>
      </p:sp>
      <p:sp>
        <p:nvSpPr>
          <p:cNvPr id="2160" name="Google Shape;2160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🔁 Permiten dividir una lista de elementos y procesarlos uno por uno.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Ejemplo: Subir varios archivos de un </a:t>
            </a:r>
            <a:r>
              <a:rPr lang="es" sz="1600" i="1"/>
              <a:t>email </a:t>
            </a:r>
            <a:r>
              <a:rPr lang="es" sz="1600"/>
              <a:t>a Google Drive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</p:txBody>
      </p:sp>
      <p:pic>
        <p:nvPicPr>
          <p:cNvPr id="2161" name="Google Shape;2161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400" y="2079775"/>
            <a:ext cx="7011574" cy="26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Array aggregator</a:t>
            </a:r>
            <a:endParaRPr b="1">
              <a:highlight>
                <a:srgbClr val="B6D7A8"/>
              </a:highlight>
            </a:endParaRPr>
          </a:p>
        </p:txBody>
      </p:sp>
      <p:sp>
        <p:nvSpPr>
          <p:cNvPr id="2167" name="Google Shape;2167;p114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Agrupa múltiples elementos de datos para ser procesados como una colección.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68" name="Google Shape;2168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125" y="1726874"/>
            <a:ext cx="7238490" cy="23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5" name="Google Shape;217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365"/>
            <a:ext cx="9143998" cy="4458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2376" y="342375"/>
            <a:ext cx="2609639" cy="445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77" name="Google Shape;2177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Sin Iterador</a:t>
            </a:r>
            <a:endParaRPr b="1">
              <a:highlight>
                <a:srgbClr val="B6D7A8"/>
              </a:highlight>
            </a:endParaRPr>
          </a:p>
        </p:txBody>
      </p:sp>
      <p:pic>
        <p:nvPicPr>
          <p:cNvPr id="2178" name="Google Shape;2178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545" y="2708595"/>
            <a:ext cx="2476599" cy="221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124" name="Google Shape;2124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25" name="Google Shape;2125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9222"/>
            <a:ext cx="9143999" cy="4325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4" name="Google Shape;218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655061"/>
            <a:ext cx="9144001" cy="3022028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116"/>
          <p:cNvSpPr txBox="1">
            <a:spLocks noGrp="1"/>
          </p:cNvSpPr>
          <p:nvPr>
            <p:ph type="title"/>
          </p:nvPr>
        </p:nvSpPr>
        <p:spPr>
          <a:xfrm>
            <a:off x="311700" y="82350"/>
            <a:ext cx="766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Con Iterador</a:t>
            </a:r>
            <a:endParaRPr b="1">
              <a:highlight>
                <a:srgbClr val="B6D7A8"/>
              </a:highlight>
            </a:endParaRPr>
          </a:p>
        </p:txBody>
      </p:sp>
      <p:pic>
        <p:nvPicPr>
          <p:cNvPr id="2186" name="Google Shape;218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495" y="2236495"/>
            <a:ext cx="2504125" cy="28223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Array aggregator</a:t>
            </a:r>
            <a:endParaRPr b="1">
              <a:highlight>
                <a:srgbClr val="B6D7A8"/>
              </a:highlight>
            </a:endParaRPr>
          </a:p>
        </p:txBody>
      </p:sp>
      <p:sp>
        <p:nvSpPr>
          <p:cNvPr id="2192" name="Google Shape;2192;p1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Agrupa múltiples elementos de datos para ser procesados como una colección.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93" name="Google Shape;2193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125" y="1726874"/>
            <a:ext cx="7238490" cy="23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118"/>
          <p:cNvPicPr preferRelativeResize="0"/>
          <p:nvPr/>
        </p:nvPicPr>
        <p:blipFill rotWithShape="1">
          <a:blip r:embed="rId3">
            <a:alphaModFix/>
          </a:blip>
          <a:srcRect b="5970"/>
          <a:stretch/>
        </p:blipFill>
        <p:spPr>
          <a:xfrm>
            <a:off x="486400" y="559150"/>
            <a:ext cx="8171199" cy="173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18"/>
          <p:cNvPicPr preferRelativeResize="0"/>
          <p:nvPr/>
        </p:nvPicPr>
        <p:blipFill rotWithShape="1">
          <a:blip r:embed="rId4">
            <a:alphaModFix/>
          </a:blip>
          <a:srcRect t="3827"/>
          <a:stretch/>
        </p:blipFill>
        <p:spPr>
          <a:xfrm>
            <a:off x="4791750" y="2636500"/>
            <a:ext cx="4196500" cy="24214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200" name="Google Shape;2200;p118"/>
          <p:cNvGraphicFramePr/>
          <p:nvPr/>
        </p:nvGraphicFramePr>
        <p:xfrm>
          <a:off x="486400" y="2292125"/>
          <a:ext cx="3000000" cy="3000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/>
                        <a:t>Fecha</a:t>
                      </a:r>
                      <a:endParaRPr sz="1000" b="1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b="1" u="none" strike="noStrike" cap="none"/>
                        <a:t>Total</a:t>
                      </a:r>
                      <a:endParaRPr sz="1000" b="1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2025-04-18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10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2025-04-19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30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9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2025-04-21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25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2025-04-22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10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2025-04-23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16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2025-04-24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12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2025-04-25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58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2025-04-26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10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2025-04-27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strike="noStrike" cap="none"/>
                        <a:t>20</a:t>
                      </a:r>
                      <a:endParaRPr sz="1000" u="none" strike="noStrike" cap="none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FA7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201" name="Google Shape;2201;p118"/>
          <p:cNvSpPr txBox="1"/>
          <p:nvPr/>
        </p:nvSpPr>
        <p:spPr>
          <a:xfrm>
            <a:off x="3006749" y="2140650"/>
            <a:ext cx="3130500" cy="431100"/>
          </a:xfrm>
          <a:prstGeom prst="rect">
            <a:avLst/>
          </a:prstGeom>
          <a:noFill/>
          <a:ln w="28575" cap="flat" cmpd="sng">
            <a:solidFill>
              <a:srgbClr val="A1D3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10, 20, 30, 25, 10, 16, 12, 58, 10, 20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118"/>
          <p:cNvSpPr txBox="1">
            <a:spLocks noGrp="1"/>
          </p:cNvSpPr>
          <p:nvPr>
            <p:ph type="title"/>
          </p:nvPr>
        </p:nvSpPr>
        <p:spPr>
          <a:xfrm>
            <a:off x="311700" y="331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</a:t>
            </a:r>
            <a:endParaRPr b="1"/>
          </a:p>
        </p:txBody>
      </p:sp>
      <p:sp>
        <p:nvSpPr>
          <p:cNvPr id="2203" name="Google Shape;2203;p118"/>
          <p:cNvSpPr txBox="1"/>
          <p:nvPr/>
        </p:nvSpPr>
        <p:spPr>
          <a:xfrm>
            <a:off x="7830125" y="103775"/>
            <a:ext cx="11025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</a:t>
            </a:r>
            <a:r>
              <a:rPr lang="es" sz="1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Blueprint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118"/>
          <p:cNvSpPr txBox="1"/>
          <p:nvPr/>
        </p:nvSpPr>
        <p:spPr>
          <a:xfrm>
            <a:off x="486400" y="4642475"/>
            <a:ext cx="506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Continuamos la clase que viene</a:t>
            </a:r>
            <a:endParaRPr sz="15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Array aggregator</a:t>
            </a:r>
            <a:endParaRPr b="1">
              <a:highlight>
                <a:srgbClr val="B6D7A8"/>
              </a:highlight>
            </a:endParaRPr>
          </a:p>
        </p:txBody>
      </p:sp>
      <p:sp>
        <p:nvSpPr>
          <p:cNvPr id="2210" name="Google Shape;2210;p11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Los elementos del arreglo se pueden recorrer uno a uno con un iterador.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Por ejemplo, se pueden obtener datos de un conjunto de filas de una planilla y luego se procesan de forma individual.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211" name="Google Shape;221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100" y="2458300"/>
            <a:ext cx="7931801" cy="25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>
                <a:highlight>
                  <a:srgbClr val="B6D7A8"/>
                </a:highlight>
              </a:rPr>
              <a:t>Funcionamiento Aggregator + Iterator</a:t>
            </a:r>
            <a:endParaRPr b="1">
              <a:highlight>
                <a:srgbClr val="B6D7A8"/>
              </a:highlight>
            </a:endParaRPr>
          </a:p>
        </p:txBody>
      </p:sp>
      <p:pic>
        <p:nvPicPr>
          <p:cNvPr id="2217" name="Google Shape;2217;p120" title="Funcionamiento Iterator Agregator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925" y="1219200"/>
            <a:ext cx="72961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</a:t>
            </a:r>
            <a:endParaRPr b="1"/>
          </a:p>
        </p:txBody>
      </p:sp>
      <p:sp>
        <p:nvSpPr>
          <p:cNvPr id="2223" name="Google Shape;2223;p121"/>
          <p:cNvSpPr txBox="1">
            <a:spLocks noGrp="1"/>
          </p:cNvSpPr>
          <p:nvPr>
            <p:ph type="body" idx="1"/>
          </p:nvPr>
        </p:nvSpPr>
        <p:spPr>
          <a:xfrm>
            <a:off x="311700" y="4376025"/>
            <a:ext cx="1935300" cy="572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🔗 </a:t>
            </a:r>
            <a:r>
              <a:rPr lang="es" u="sng">
                <a:solidFill>
                  <a:schemeClr val="hlink"/>
                </a:solidFill>
                <a:hlinkClick r:id="rId3"/>
              </a:rPr>
              <a:t>Link Blueprint</a:t>
            </a:r>
            <a:endParaRPr/>
          </a:p>
        </p:txBody>
      </p:sp>
      <p:pic>
        <p:nvPicPr>
          <p:cNvPr id="2224" name="Google Shape;2224;p121" title="Agregator Iterator.mp4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263" y="818202"/>
            <a:ext cx="7083475" cy="34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32"/>
          <p:cNvSpPr txBox="1">
            <a:spLocks noGrp="1"/>
          </p:cNvSpPr>
          <p:nvPr>
            <p:ph type="title" idx="4294967295"/>
          </p:nvPr>
        </p:nvSpPr>
        <p:spPr>
          <a:xfrm>
            <a:off x="2962050" y="2068500"/>
            <a:ext cx="3219900" cy="1019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Ejemplo crear informe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Materiales</a:t>
            </a:r>
            <a:endParaRPr b="1"/>
          </a:p>
        </p:txBody>
      </p:sp>
      <p:sp>
        <p:nvSpPr>
          <p:cNvPr id="2316" name="Google Shape;2316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Crear una carpeta donde se guardará el informe.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Utilizaremos los archivos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https://docs.google.com/spreadsheets/d/1RZEk2vYwA6LrTfxCBrkgAshLOjZG4VpeKNlJm8Tq0o8/edit?usp=drive_link</a:t>
            </a:r>
            <a:r>
              <a:rPr lang="es"/>
              <a:t> y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https://docs.google.com/document/d/1ajKK2L-wdgFi2LuMPVzIHRreECUQORDqOmNaiIhe-ZM/edit?usp=drive_link</a:t>
            </a:r>
            <a:r>
              <a:rPr lang="es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Blueprint: https://drive.google.com/file/d/1VrRU_8Q0_idgtk_P74T8xRbto7h9JKyk/view?usp=drive_link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3" name="Google Shape;2323;p134" title="Inform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03"/>
          <p:cNvSpPr txBox="1">
            <a:spLocks noGrp="1"/>
          </p:cNvSpPr>
          <p:nvPr>
            <p:ph type="title" idx="4294967295"/>
          </p:nvPr>
        </p:nvSpPr>
        <p:spPr>
          <a:xfrm>
            <a:off x="888927" y="3388168"/>
            <a:ext cx="6534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Creación de flujos reutilizables y escalables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0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 b="1"/>
              <a:t>Enviar datos mediante JSON</a:t>
            </a:r>
            <a:endParaRPr sz="2500" b="1"/>
          </a:p>
        </p:txBody>
      </p:sp>
      <p:pic>
        <p:nvPicPr>
          <p:cNvPr id="2131" name="Google Shape;2131;p109" title="Webhook con JSON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275" y="771650"/>
            <a:ext cx="768743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09"/>
          <p:cNvSpPr txBox="1"/>
          <p:nvPr/>
        </p:nvSpPr>
        <p:spPr>
          <a:xfrm>
            <a:off x="311700" y="4610100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lang="e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Link Hoppscotch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 b="1"/>
              <a:t>Modularización con escenarios anidados (Scenario chaining)</a:t>
            </a:r>
            <a:endParaRPr sz="2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500" b="1"/>
          </a:p>
        </p:txBody>
      </p:sp>
      <p:sp>
        <p:nvSpPr>
          <p:cNvPr id="2053" name="Google Shape;2053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68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Un escenario principal realiza tareas generales y para ciertas subtareas llama a otros escenarios más pequeños.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Por ejemplo, necesitamos enviar facturas. Podemos conectar un nuevo escenario que se encargue de ese trabajo.</a:t>
            </a:r>
            <a:endParaRPr sz="1600"/>
          </a:p>
        </p:txBody>
      </p:sp>
      <p:pic>
        <p:nvPicPr>
          <p:cNvPr id="2054" name="Google Shape;205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975" y="1152475"/>
            <a:ext cx="530065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1" name="Google Shape;2061;p105"/>
          <p:cNvPicPr preferRelativeResize="0"/>
          <p:nvPr/>
        </p:nvPicPr>
        <p:blipFill rotWithShape="1">
          <a:blip r:embed="rId3">
            <a:alphaModFix/>
          </a:blip>
          <a:srcRect t="2629"/>
          <a:stretch/>
        </p:blipFill>
        <p:spPr>
          <a:xfrm>
            <a:off x="0" y="770562"/>
            <a:ext cx="9144001" cy="32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105"/>
          <p:cNvSpPr txBox="1">
            <a:spLocks noGrp="1"/>
          </p:cNvSpPr>
          <p:nvPr>
            <p:ph type="body" idx="1"/>
          </p:nvPr>
        </p:nvSpPr>
        <p:spPr>
          <a:xfrm>
            <a:off x="7418200" y="3499425"/>
            <a:ext cx="1377300" cy="480600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4"/>
              </a:rPr>
              <a:t>Blueprint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9" name="Google Shape;20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324"/>
            <a:ext cx="9143999" cy="45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06"/>
          <p:cNvPicPr preferRelativeResize="0"/>
          <p:nvPr/>
        </p:nvPicPr>
        <p:blipFill rotWithShape="1">
          <a:blip r:embed="rId3">
            <a:alphaModFix/>
          </a:blip>
          <a:srcRect l="55603" t="70915" r="26111"/>
          <a:stretch/>
        </p:blipFill>
        <p:spPr>
          <a:xfrm>
            <a:off x="6195975" y="3522750"/>
            <a:ext cx="2902773" cy="13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0" y="385600"/>
            <a:ext cx="1600275" cy="4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8" name="Google Shape;207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416" y="-84875"/>
            <a:ext cx="436296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07"/>
          <p:cNvPicPr preferRelativeResize="0"/>
          <p:nvPr/>
        </p:nvPicPr>
        <p:blipFill rotWithShape="1">
          <a:blip r:embed="rId4">
            <a:alphaModFix/>
          </a:blip>
          <a:srcRect t="32827" r="58694"/>
          <a:stretch/>
        </p:blipFill>
        <p:spPr>
          <a:xfrm>
            <a:off x="0" y="1892750"/>
            <a:ext cx="3777000" cy="30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6" name="Google Shape;20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9739"/>
            <a:ext cx="9143999" cy="346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08"/>
          <p:cNvSpPr txBox="1">
            <a:spLocks noGrp="1"/>
          </p:cNvSpPr>
          <p:nvPr>
            <p:ph type="body" idx="1"/>
          </p:nvPr>
        </p:nvSpPr>
        <p:spPr>
          <a:xfrm>
            <a:off x="84900" y="3754050"/>
            <a:ext cx="1377300" cy="480600"/>
          </a:xfrm>
          <a:prstGeom prst="rect">
            <a:avLst/>
          </a:prstGeom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💾 </a:t>
            </a:r>
            <a:r>
              <a:rPr lang="es" u="sng">
                <a:solidFill>
                  <a:schemeClr val="hlink"/>
                </a:solidFill>
                <a:hlinkClick r:id="rId4"/>
              </a:rPr>
              <a:t>Blueprint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4" name="Google Shape;2094;p109"/>
          <p:cNvPicPr preferRelativeResize="0"/>
          <p:nvPr/>
        </p:nvPicPr>
        <p:blipFill rotWithShape="1">
          <a:blip r:embed="rId3">
            <a:alphaModFix/>
          </a:blip>
          <a:srcRect l="34624" r="-1300"/>
          <a:stretch/>
        </p:blipFill>
        <p:spPr>
          <a:xfrm>
            <a:off x="449300" y="1093575"/>
            <a:ext cx="6096949" cy="3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261" y="0"/>
            <a:ext cx="2597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2" name="Google Shape;2102;p110"/>
          <p:cNvPicPr preferRelativeResize="0"/>
          <p:nvPr/>
        </p:nvPicPr>
        <p:blipFill rotWithShape="1">
          <a:blip r:embed="rId3">
            <a:alphaModFix/>
          </a:blip>
          <a:srcRect l="49443"/>
          <a:stretch/>
        </p:blipFill>
        <p:spPr>
          <a:xfrm>
            <a:off x="4521075" y="1313725"/>
            <a:ext cx="4622923" cy="3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10"/>
          <p:cNvPicPr preferRelativeResize="0"/>
          <p:nvPr/>
        </p:nvPicPr>
        <p:blipFill rotWithShape="1">
          <a:blip r:embed="rId4">
            <a:alphaModFix/>
          </a:blip>
          <a:srcRect t="32827" r="58694"/>
          <a:stretch/>
        </p:blipFill>
        <p:spPr>
          <a:xfrm>
            <a:off x="203700" y="1901225"/>
            <a:ext cx="3777000" cy="30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110"/>
          <p:cNvPicPr preferRelativeResize="0"/>
          <p:nvPr/>
        </p:nvPicPr>
        <p:blipFill rotWithShape="1">
          <a:blip r:embed="rId5">
            <a:alphaModFix/>
          </a:blip>
          <a:srcRect r="37717"/>
          <a:stretch/>
        </p:blipFill>
        <p:spPr>
          <a:xfrm>
            <a:off x="373450" y="176075"/>
            <a:ext cx="5695177" cy="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10"/>
          <p:cNvPicPr preferRelativeResize="0"/>
          <p:nvPr/>
        </p:nvPicPr>
        <p:blipFill rotWithShape="1">
          <a:blip r:embed="rId5">
            <a:alphaModFix/>
          </a:blip>
          <a:srcRect l="80851"/>
          <a:stretch/>
        </p:blipFill>
        <p:spPr>
          <a:xfrm>
            <a:off x="4184349" y="176075"/>
            <a:ext cx="1750924" cy="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2" name="Google Shape;2112;p111"/>
          <p:cNvPicPr preferRelativeResize="0"/>
          <p:nvPr/>
        </p:nvPicPr>
        <p:blipFill rotWithShape="1">
          <a:blip r:embed="rId3">
            <a:alphaModFix/>
          </a:blip>
          <a:srcRect l="34624" r="-1300"/>
          <a:stretch/>
        </p:blipFill>
        <p:spPr>
          <a:xfrm>
            <a:off x="636025" y="1365175"/>
            <a:ext cx="6096949" cy="3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261" y="0"/>
            <a:ext cx="25977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111"/>
          <p:cNvPicPr preferRelativeResize="0"/>
          <p:nvPr/>
        </p:nvPicPr>
        <p:blipFill rotWithShape="1">
          <a:blip r:embed="rId5">
            <a:alphaModFix/>
          </a:blip>
          <a:srcRect r="37717"/>
          <a:stretch/>
        </p:blipFill>
        <p:spPr>
          <a:xfrm>
            <a:off x="373450" y="176075"/>
            <a:ext cx="5695177" cy="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111"/>
          <p:cNvPicPr preferRelativeResize="0"/>
          <p:nvPr/>
        </p:nvPicPr>
        <p:blipFill rotWithShape="1">
          <a:blip r:embed="rId5">
            <a:alphaModFix/>
          </a:blip>
          <a:srcRect l="80851"/>
          <a:stretch/>
        </p:blipFill>
        <p:spPr>
          <a:xfrm>
            <a:off x="4184349" y="176075"/>
            <a:ext cx="1750924" cy="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2" name="Google Shape;2122;p112"/>
          <p:cNvPicPr preferRelativeResize="0"/>
          <p:nvPr/>
        </p:nvPicPr>
        <p:blipFill rotWithShape="1">
          <a:blip r:embed="rId3">
            <a:alphaModFix/>
          </a:blip>
          <a:srcRect l="75470" r="-1299"/>
          <a:stretch/>
        </p:blipFill>
        <p:spPr>
          <a:xfrm>
            <a:off x="93349" y="1305225"/>
            <a:ext cx="2361874" cy="35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261" y="0"/>
            <a:ext cx="25977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112"/>
          <p:cNvPicPr preferRelativeResize="0"/>
          <p:nvPr/>
        </p:nvPicPr>
        <p:blipFill rotWithShape="1">
          <a:blip r:embed="rId5">
            <a:alphaModFix/>
          </a:blip>
          <a:srcRect r="54611"/>
          <a:stretch/>
        </p:blipFill>
        <p:spPr>
          <a:xfrm>
            <a:off x="4931300" y="298325"/>
            <a:ext cx="4150449" cy="454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950" y="445025"/>
            <a:ext cx="1600275" cy="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12"/>
          <p:cNvPicPr preferRelativeResize="0"/>
          <p:nvPr/>
        </p:nvPicPr>
        <p:blipFill rotWithShape="1">
          <a:blip r:embed="rId7">
            <a:alphaModFix/>
          </a:blip>
          <a:srcRect r="37717"/>
          <a:stretch/>
        </p:blipFill>
        <p:spPr>
          <a:xfrm>
            <a:off x="3265375" y="100225"/>
            <a:ext cx="5695177" cy="9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112"/>
          <p:cNvPicPr preferRelativeResize="0"/>
          <p:nvPr/>
        </p:nvPicPr>
        <p:blipFill rotWithShape="1">
          <a:blip r:embed="rId7">
            <a:alphaModFix/>
          </a:blip>
          <a:srcRect l="80851"/>
          <a:stretch/>
        </p:blipFill>
        <p:spPr>
          <a:xfrm>
            <a:off x="7076274" y="100225"/>
            <a:ext cx="1750924" cy="9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83"/>
          <p:cNvSpPr txBox="1">
            <a:spLocks noGrp="1"/>
          </p:cNvSpPr>
          <p:nvPr>
            <p:ph type="title" idx="4294967295"/>
          </p:nvPr>
        </p:nvSpPr>
        <p:spPr>
          <a:xfrm>
            <a:off x="0" y="3798888"/>
            <a:ext cx="4249738" cy="8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Errores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23"/>
          <p:cNvSpPr txBox="1">
            <a:spLocks noGrp="1"/>
          </p:cNvSpPr>
          <p:nvPr>
            <p:ph type="body" idx="1"/>
          </p:nvPr>
        </p:nvSpPr>
        <p:spPr>
          <a:xfrm>
            <a:off x="3804975" y="35550"/>
            <a:ext cx="5248800" cy="50328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"squadName":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"Super hero squad"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"formed":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2016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"active": </a:t>
            </a:r>
            <a:r>
              <a:rPr lang="es" sz="1350">
                <a:solidFill>
                  <a:srgbClr val="20109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"members": 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[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"Molecule Man"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"age":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"powers": [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"Radiation"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"Turning tiny"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"Madame Uppercut"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"age":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"powers": 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[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"Million tonne punch"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"Damage resistance"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"Superhuman reflexes"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6" name="Google Shape;2236;p123"/>
          <p:cNvSpPr/>
          <p:nvPr/>
        </p:nvSpPr>
        <p:spPr>
          <a:xfrm>
            <a:off x="4030575" y="1152475"/>
            <a:ext cx="4962900" cy="35700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123"/>
          <p:cNvSpPr/>
          <p:nvPr/>
        </p:nvSpPr>
        <p:spPr>
          <a:xfrm>
            <a:off x="4312200" y="2406450"/>
            <a:ext cx="3203400" cy="2115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43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</a:t>
            </a:r>
            <a:endParaRPr b="1"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3583500" cy="3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JSON no es un archivo ni un código.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Es un formato simple utilizado para </a:t>
            </a:r>
            <a:r>
              <a:rPr lang="es" b="1"/>
              <a:t>almacenar </a:t>
            </a:r>
            <a:r>
              <a:rPr lang="es"/>
              <a:t>y </a:t>
            </a:r>
            <a:r>
              <a:rPr lang="es" b="1"/>
              <a:t>transportar </a:t>
            </a:r>
            <a:r>
              <a:rPr lang="es"/>
              <a:t>datos.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Funciona mediante la representación de datos de forma </a:t>
            </a:r>
            <a:r>
              <a:rPr lang="es" b="1"/>
              <a:t>jerárquica</a:t>
            </a:r>
            <a:r>
              <a:rPr lang="es"/>
              <a:t>, mediante pares 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"clave": </a:t>
            </a:r>
            <a:r>
              <a:rPr lang="es" sz="1500">
                <a:solidFill>
                  <a:srgbClr val="20109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para almacenar información.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Los datos JSON se incluyen entre llaves (</a:t>
            </a:r>
            <a:r>
              <a:rPr lang="es" b="1"/>
              <a:t>{}</a:t>
            </a:r>
            <a:r>
              <a:rPr lang="es"/>
              <a:t>), con cada par clave-valor separado por una coma (,).</a:t>
            </a:r>
            <a:endParaRPr/>
          </a:p>
        </p:txBody>
      </p:sp>
      <p:sp>
        <p:nvSpPr>
          <p:cNvPr id="2240" name="Google Shape;2240;p123"/>
          <p:cNvSpPr/>
          <p:nvPr/>
        </p:nvSpPr>
        <p:spPr>
          <a:xfrm>
            <a:off x="4312200" y="1360350"/>
            <a:ext cx="4591200" cy="1046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123"/>
          <p:cNvSpPr/>
          <p:nvPr/>
        </p:nvSpPr>
        <p:spPr>
          <a:xfrm>
            <a:off x="5579650" y="1918900"/>
            <a:ext cx="3038100" cy="3315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123"/>
          <p:cNvSpPr/>
          <p:nvPr/>
        </p:nvSpPr>
        <p:spPr>
          <a:xfrm>
            <a:off x="4500150" y="3251875"/>
            <a:ext cx="2827500" cy="10461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123"/>
          <p:cNvSpPr/>
          <p:nvPr/>
        </p:nvSpPr>
        <p:spPr>
          <a:xfrm>
            <a:off x="311700" y="445025"/>
            <a:ext cx="934500" cy="57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123"/>
          <p:cNvSpPr/>
          <p:nvPr/>
        </p:nvSpPr>
        <p:spPr>
          <a:xfrm>
            <a:off x="250550" y="4621050"/>
            <a:ext cx="2411400" cy="4473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arreglo o lista de elementos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 b="1"/>
              <a:t>Tipos de errores</a:t>
            </a:r>
            <a:endParaRPr sz="2500" b="1"/>
          </a:p>
        </p:txBody>
      </p:sp>
      <p:sp>
        <p:nvSpPr>
          <p:cNvPr id="1643" name="Google Shape;1643;p20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91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⚡Errores de conexión o red: ConnectionError, RateLimitError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⚡Errores de validación de datos: BundleValidationError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⚡Errores de datos inexistentes: DataError o not found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⚡Errores de tamaño o límites: DataSizeLimitExceededError, OperationsLimitExceededError.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⚡Errores de ejecución en módulos específicos: RuntimeError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⚡Si un escenario falla en ejecuciones consecutivas, Make podría pausarlo (estado Stopped) para evitar impactos mayores.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⚡Por ello, es crítico implementar manejadores de error (error handlers) en módulos donde anticipamos posibles fallos, de manera que controlemos la situación en vez de dejar que apague nuestro escenario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644" name="Google Shape;1644;p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7675" y="0"/>
            <a:ext cx="3514575" cy="28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207"/>
          <p:cNvPicPr preferRelativeResize="0"/>
          <p:nvPr/>
        </p:nvPicPr>
        <p:blipFill rotWithShape="1">
          <a:blip r:embed="rId4">
            <a:alphaModFix/>
          </a:blip>
          <a:srcRect l="31935"/>
          <a:stretch/>
        </p:blipFill>
        <p:spPr>
          <a:xfrm>
            <a:off x="5333475" y="2511675"/>
            <a:ext cx="3658766" cy="26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00" y="1123575"/>
            <a:ext cx="5848125" cy="31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Ignore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pic>
        <p:nvPicPr>
          <p:cNvPr id="1652" name="Google Shape;1652;p208"/>
          <p:cNvPicPr preferRelativeResize="0"/>
          <p:nvPr/>
        </p:nvPicPr>
        <p:blipFill rotWithShape="1">
          <a:blip r:embed="rId4">
            <a:alphaModFix/>
          </a:blip>
          <a:srcRect l="57643" t="4149" r="18408" b="47768"/>
          <a:stretch/>
        </p:blipFill>
        <p:spPr>
          <a:xfrm>
            <a:off x="5728425" y="552125"/>
            <a:ext cx="3415577" cy="30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208"/>
          <p:cNvSpPr txBox="1"/>
          <p:nvPr/>
        </p:nvSpPr>
        <p:spPr>
          <a:xfrm>
            <a:off x="6128800" y="3924675"/>
            <a:ext cx="261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Descarta los datos que produjeron el error.</a:t>
            </a: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475" y="1688775"/>
            <a:ext cx="6781051" cy="350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50" y="54375"/>
            <a:ext cx="3563900" cy="26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2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7651" y="384975"/>
            <a:ext cx="2264600" cy="48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209"/>
          <p:cNvSpPr txBox="1">
            <a:spLocks noGrp="1"/>
          </p:cNvSpPr>
          <p:nvPr>
            <p:ph type="title"/>
          </p:nvPr>
        </p:nvSpPr>
        <p:spPr>
          <a:xfrm>
            <a:off x="3739775" y="132525"/>
            <a:ext cx="496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Resume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sp>
        <p:nvSpPr>
          <p:cNvPr id="1662" name="Google Shape;1662;p209"/>
          <p:cNvSpPr txBox="1"/>
          <p:nvPr/>
        </p:nvSpPr>
        <p:spPr>
          <a:xfrm>
            <a:off x="3739775" y="796375"/>
            <a:ext cx="261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Reemplaza datos</a:t>
            </a: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09"/>
          <p:cNvSpPr txBox="1"/>
          <p:nvPr/>
        </p:nvSpPr>
        <p:spPr>
          <a:xfrm>
            <a:off x="223250" y="4432675"/>
            <a:ext cx="2205600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Enlace blueprint</a:t>
            </a: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669" name="Google Shape;1669;p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670" name="Google Shape;1670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12" y="0"/>
            <a:ext cx="359432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2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5500" y="141325"/>
            <a:ext cx="4480475" cy="41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211"/>
          <p:cNvGrpSpPr/>
          <p:nvPr/>
        </p:nvGrpSpPr>
        <p:grpSpPr>
          <a:xfrm>
            <a:off x="1831538" y="498375"/>
            <a:ext cx="5038175" cy="3108950"/>
            <a:chOff x="-466175" y="1725875"/>
            <a:chExt cx="5038175" cy="3108950"/>
          </a:xfrm>
        </p:grpSpPr>
        <p:pic>
          <p:nvPicPr>
            <p:cNvPr id="1677" name="Google Shape;1677;p211"/>
            <p:cNvPicPr preferRelativeResize="0"/>
            <p:nvPr/>
          </p:nvPicPr>
          <p:blipFill rotWithShape="1">
            <a:blip r:embed="rId3">
              <a:alphaModFix/>
            </a:blip>
            <a:srcRect r="23722" b="7902"/>
            <a:stretch/>
          </p:blipFill>
          <p:spPr>
            <a:xfrm>
              <a:off x="-466175" y="1725875"/>
              <a:ext cx="5038175" cy="3108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211"/>
            <p:cNvSpPr/>
            <p:nvPr/>
          </p:nvSpPr>
          <p:spPr>
            <a:xfrm>
              <a:off x="4052275" y="2817925"/>
              <a:ext cx="519600" cy="20169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9" name="Google Shape;1679;p2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8825" y="0"/>
            <a:ext cx="2526819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211"/>
          <p:cNvPicPr preferRelativeResize="0"/>
          <p:nvPr/>
        </p:nvPicPr>
        <p:blipFill rotWithShape="1">
          <a:blip r:embed="rId3">
            <a:alphaModFix/>
          </a:blip>
          <a:srcRect l="69749" t="32899"/>
          <a:stretch/>
        </p:blipFill>
        <p:spPr>
          <a:xfrm>
            <a:off x="207109" y="2571750"/>
            <a:ext cx="2268441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211"/>
          <p:cNvSpPr txBox="1">
            <a:spLocks noGrp="1"/>
          </p:cNvSpPr>
          <p:nvPr>
            <p:ph type="title"/>
          </p:nvPr>
        </p:nvSpPr>
        <p:spPr>
          <a:xfrm>
            <a:off x="477150" y="379950"/>
            <a:ext cx="496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Break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sp>
        <p:nvSpPr>
          <p:cNvPr id="1682" name="Google Shape;1682;p211"/>
          <p:cNvSpPr/>
          <p:nvPr/>
        </p:nvSpPr>
        <p:spPr>
          <a:xfrm>
            <a:off x="6410000" y="1905250"/>
            <a:ext cx="2524500" cy="1095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211"/>
          <p:cNvSpPr txBox="1"/>
          <p:nvPr/>
        </p:nvSpPr>
        <p:spPr>
          <a:xfrm>
            <a:off x="3953400" y="4432150"/>
            <a:ext cx="2205600" cy="46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lang="e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Enlace blueprint</a:t>
            </a:r>
            <a:endParaRPr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</a:t>
            </a:r>
            <a:endParaRPr b="1"/>
          </a:p>
        </p:txBody>
      </p:sp>
      <p:sp>
        <p:nvSpPr>
          <p:cNvPr id="2250" name="Google Shape;2250;p1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Es el formato estándar para: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🔧 Webhooks.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🔧 APIs.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🔧 Comunicación entre módulos.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🔧 Operaciones comunes con JSON en Make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👉 Crear JSON: Armar un objeto JSON a partir de datos individuales.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👉 Parsear JSON: Leer un texto JSON y convertirlo en campos individuales.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👉 Modificar JSON: Transformar estructura o valores usando funciones de Make.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🔗 </a:t>
            </a:r>
            <a:r>
              <a:rPr lang="es" u="sng">
                <a:solidFill>
                  <a:schemeClr val="hlink"/>
                </a:solidFill>
                <a:hlinkClick r:id="rId3"/>
              </a:rPr>
              <a:t>Validar formato JSON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🔗 </a:t>
            </a:r>
            <a:r>
              <a:rPr lang="es" u="sng">
                <a:solidFill>
                  <a:schemeClr val="hlink"/>
                </a:solidFill>
                <a:hlinkClick r:id="rId4"/>
              </a:rPr>
              <a:t>Generar el esquema para “Parse JSON”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5"/>
          <p:cNvSpPr txBox="1">
            <a:spLocks noGrp="1"/>
          </p:cNvSpPr>
          <p:nvPr>
            <p:ph type="title"/>
          </p:nvPr>
        </p:nvSpPr>
        <p:spPr>
          <a:xfrm>
            <a:off x="311700" y="398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</a:t>
            </a:r>
            <a:endParaRPr b="1"/>
          </a:p>
        </p:txBody>
      </p:sp>
      <p:sp>
        <p:nvSpPr>
          <p:cNvPr id="2256" name="Google Shape;2256;p125"/>
          <p:cNvSpPr txBox="1">
            <a:spLocks noGrp="1"/>
          </p:cNvSpPr>
          <p:nvPr>
            <p:ph type="body" idx="1"/>
          </p:nvPr>
        </p:nvSpPr>
        <p:spPr>
          <a:xfrm>
            <a:off x="311700" y="1176300"/>
            <a:ext cx="68658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JSON (JavaScript Object Notation) es un formato para estructurar datos.</a:t>
            </a:r>
            <a:endParaRPr sz="16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"nombre": </a:t>
            </a:r>
            <a:r>
              <a:rPr lang="es" sz="140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"Ana"</a:t>
            </a: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"email": </a:t>
            </a:r>
            <a:r>
              <a:rPr lang="es" sz="140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"ana@example.com"</a:t>
            </a: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"edad": </a:t>
            </a:r>
            <a:r>
              <a:rPr lang="es" sz="140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"activo": </a:t>
            </a:r>
            <a:r>
              <a:rPr lang="es" sz="1400">
                <a:solidFill>
                  <a:srgbClr val="20109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👉 Se utiliza comúnmente en las APIs.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👉 Facilita transformar, extraer y mapear datos en escenarios.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👉 Compuesto por pares clave-valor.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👉 Utiliza llaves `{}` para agrupar datos.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👉 Las claves siempre van entre comillas.</a:t>
            </a:r>
            <a:endParaRPr sz="1600"/>
          </a:p>
        </p:txBody>
      </p:sp>
      <p:pic>
        <p:nvPicPr>
          <p:cNvPr id="2257" name="Google Shape;225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0250" y="1692313"/>
            <a:ext cx="2806975" cy="27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 (Create y Parse)</a:t>
            </a:r>
            <a:endParaRPr b="1"/>
          </a:p>
        </p:txBody>
      </p:sp>
      <p:pic>
        <p:nvPicPr>
          <p:cNvPr id="2263" name="Google Shape;226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225" y="854300"/>
            <a:ext cx="480719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26"/>
          <p:cNvSpPr txBox="1"/>
          <p:nvPr/>
        </p:nvSpPr>
        <p:spPr>
          <a:xfrm>
            <a:off x="211825" y="1394925"/>
            <a:ext cx="37698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highlight>
                  <a:srgbClr val="AC94EA"/>
                </a:highlight>
                <a:latin typeface="Calibri"/>
                <a:ea typeface="Calibri"/>
                <a:cs typeface="Calibri"/>
                <a:sym typeface="Calibri"/>
              </a:rPr>
              <a:t>Parse JSON</a:t>
            </a: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sirve para </a:t>
            </a:r>
            <a:r>
              <a:rPr lang="e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parsear </a:t>
            </a: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(interpretar) texto JSON o para generar JSON a partir de datos estructurados.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Inversamente, con </a:t>
            </a:r>
            <a:r>
              <a:rPr lang="es" sz="1400" b="0" i="0" u="none" strike="noStrike" cap="none">
                <a:solidFill>
                  <a:srgbClr val="000000"/>
                </a:solidFill>
                <a:highlight>
                  <a:srgbClr val="AC94EA"/>
                </a:highlight>
                <a:latin typeface="Calibri"/>
                <a:ea typeface="Calibri"/>
                <a:cs typeface="Calibri"/>
                <a:sym typeface="Calibri"/>
              </a:rPr>
              <a:t>Create JSON</a:t>
            </a: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podemos armar un objeto JSON indicando la estructura y los valores.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1671</Words>
  <Application>Microsoft Office PowerPoint</Application>
  <PresentationFormat>Presentación en pantalla (16:9)</PresentationFormat>
  <Paragraphs>230</Paragraphs>
  <Slides>64</Slides>
  <Notes>63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8" baseType="lpstr">
      <vt:lpstr>Arial</vt:lpstr>
      <vt:lpstr>Calibri</vt:lpstr>
      <vt:lpstr>Courier New</vt:lpstr>
      <vt:lpstr>Simple Light</vt:lpstr>
      <vt:lpstr>Webhook </vt:lpstr>
      <vt:lpstr>Webhook</vt:lpstr>
      <vt:lpstr>Webhook</vt:lpstr>
      <vt:lpstr>Presentación de PowerPoint</vt:lpstr>
      <vt:lpstr>Enviar datos mediante JSON</vt:lpstr>
      <vt:lpstr>JSON</vt:lpstr>
      <vt:lpstr>JSON</vt:lpstr>
      <vt:lpstr>JSON</vt:lpstr>
      <vt:lpstr>JSON (Create y Parse)</vt:lpstr>
      <vt:lpstr>JSON listado de tareas</vt:lpstr>
      <vt:lpstr>Parse JSON</vt:lpstr>
      <vt:lpstr>Parse JSON</vt:lpstr>
      <vt:lpstr>Enviar datos</vt:lpstr>
      <vt:lpstr>Presentación de PowerPoint</vt:lpstr>
      <vt:lpstr>HTTP</vt:lpstr>
      <vt:lpstr>API</vt:lpstr>
      <vt:lpstr>Endpoint</vt:lpstr>
      <vt:lpstr>HTTP</vt:lpstr>
      <vt:lpstr>Presentación de PowerPoint</vt:lpstr>
      <vt:lpstr>HTTP</vt:lpstr>
      <vt:lpstr>Presentación de PowerPoint</vt:lpstr>
      <vt:lpstr>HTTP</vt:lpstr>
      <vt:lpstr>Presentación de PowerPoint</vt:lpstr>
      <vt:lpstr>Presentación de PowerPoint</vt:lpstr>
      <vt:lpstr>Presentación de PowerPoint</vt:lpstr>
      <vt:lpstr>Ejemplo</vt:lpstr>
      <vt:lpstr>Presentación de PowerPoint</vt:lpstr>
      <vt:lpstr>Presentación de PowerPoint</vt:lpstr>
      <vt:lpstr>Presentación de PowerPoint</vt:lpstr>
      <vt:lpstr>Tools</vt:lpstr>
      <vt:lpstr>Tools</vt:lpstr>
      <vt:lpstr>Presentación de PowerPoint</vt:lpstr>
      <vt:lpstr>Incremento + 1</vt:lpstr>
      <vt:lpstr>Switch</vt:lpstr>
      <vt:lpstr>Flow control</vt:lpstr>
      <vt:lpstr>Repetidor</vt:lpstr>
      <vt:lpstr>Iterador</vt:lpstr>
      <vt:lpstr>Array aggregator</vt:lpstr>
      <vt:lpstr>Presentación de PowerPoint</vt:lpstr>
      <vt:lpstr>Con Iterador</vt:lpstr>
      <vt:lpstr>Array aggregator</vt:lpstr>
      <vt:lpstr>Ejemplo</vt:lpstr>
      <vt:lpstr>Array aggregator</vt:lpstr>
      <vt:lpstr>Funcionamiento Aggregator + Iterator</vt:lpstr>
      <vt:lpstr>Ejemplo</vt:lpstr>
      <vt:lpstr>Ejemplo crear informe   </vt:lpstr>
      <vt:lpstr>Materiales</vt:lpstr>
      <vt:lpstr>Presentación de PowerPoint</vt:lpstr>
      <vt:lpstr>Creación de flujos reutilizables y escalables</vt:lpstr>
      <vt:lpstr>Modularización con escenarios anidados (Scenario chaining)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Errores</vt:lpstr>
      <vt:lpstr>Tipos de errores</vt:lpstr>
      <vt:lpstr>Ignore </vt:lpstr>
      <vt:lpstr>Resume </vt:lpstr>
      <vt:lpstr>Presentación de PowerPoint</vt:lpstr>
      <vt:lpstr>Break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 Rodriguez</cp:lastModifiedBy>
  <cp:revision>6</cp:revision>
  <dcterms:modified xsi:type="dcterms:W3CDTF">2025-07-13T06:55:15Z</dcterms:modified>
</cp:coreProperties>
</file>